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32"/>
  </p:notesMasterIdLst>
  <p:handoutMasterIdLst>
    <p:handoutMasterId r:id="rId33"/>
  </p:handoutMasterIdLst>
  <p:sldIdLst>
    <p:sldId id="385" r:id="rId5"/>
    <p:sldId id="386" r:id="rId6"/>
    <p:sldId id="392" r:id="rId7"/>
    <p:sldId id="351" r:id="rId8"/>
    <p:sldId id="393" r:id="rId9"/>
    <p:sldId id="354" r:id="rId10"/>
    <p:sldId id="356" r:id="rId11"/>
    <p:sldId id="358" r:id="rId12"/>
    <p:sldId id="352" r:id="rId13"/>
    <p:sldId id="381" r:id="rId14"/>
    <p:sldId id="360" r:id="rId15"/>
    <p:sldId id="366" r:id="rId16"/>
    <p:sldId id="361" r:id="rId17"/>
    <p:sldId id="362" r:id="rId18"/>
    <p:sldId id="365" r:id="rId19"/>
    <p:sldId id="363" r:id="rId20"/>
    <p:sldId id="368" r:id="rId21"/>
    <p:sldId id="380" r:id="rId22"/>
    <p:sldId id="377" r:id="rId23"/>
    <p:sldId id="379" r:id="rId24"/>
    <p:sldId id="394" r:id="rId25"/>
    <p:sldId id="378" r:id="rId26"/>
    <p:sldId id="388" r:id="rId27"/>
    <p:sldId id="389" r:id="rId28"/>
    <p:sldId id="395" r:id="rId29"/>
    <p:sldId id="396" r:id="rId30"/>
    <p:sldId id="31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78" d="100"/>
          <a:sy n="78" d="100"/>
        </p:scale>
        <p:origin x="180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BDDA2-38DF-F336-9543-244609C3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9B44F-6DDF-E6BA-F09C-CE8AFF936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A2A3F-092E-D69A-EE38-CFA7CEE0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CDB4-0E71-C042-487D-ABF411B63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3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851E6-A51D-38D2-076B-9ABCE500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52D3B-C8B5-347D-A7E6-F4A50DF45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BB371-0430-EECE-C62C-38523B427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C3C7-D319-60AF-F12E-CD415BB2A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9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32D9D-E6B4-61B9-B9F6-DEDBD0DB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2C4A1-DBE9-8DC6-2520-B2D510779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2DC9D-A665-2B98-544A-87388C29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26F37-ED11-5E26-E37D-E7CFC68DE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A52F4-1E68-410F-DD0F-5E7803B1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BBA20-FEC3-0F6F-DF51-1F8CE54CC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61692-2F98-C8B4-E92F-60E3B7981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D574-273C-8ACC-AF76-C3A3A6995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036E6-3AA3-D2C0-E4A5-58049909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99A59-8D5F-F6B9-9F34-2807FB024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FD2EF-0F82-A603-0C99-79FD7624A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E7E0A-75BA-B4D4-727F-CA4A529B7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6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791F2-93FA-F012-A0D9-804FD6E3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3CB49-3DAF-3E11-EA88-29C365EA1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53006-4837-D2BD-2DBC-93349ACF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C86A-2293-24BC-DD4C-2BA4AD7B5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35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2819-AB7B-04BE-333D-F6ADD2C2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4A469-D4BD-7094-F535-EA9BA0EAA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F80C3-4EAF-407C-7E48-CE150E6FE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3A5D-B189-6FB7-D3F8-D1627406C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2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895E-2FAC-605C-1866-4AF76B29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40C9B-F645-EE4E-22AF-B72C7A057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2F01B-260B-3A05-ADC5-30B0BACDF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0946-0BE9-BCF7-1240-8284DB4A9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1FE5-A542-197E-021A-E8E089E4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9E119-48FC-FBF4-7348-82532DCB5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C2BE7-75B6-1572-67E1-F8D5E4418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3B2B4-FE9A-9835-483A-616A8F4BF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92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14CF-35E9-AC12-266C-7B0BFE1B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BFE5-BE9E-A3BC-80FD-569E1F145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AAA7E-6973-8013-139C-D5C32A2DE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07CFE-9918-A6DE-60AC-645D44593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156A-338F-EF98-3F9C-47D9D0E6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BA261-920D-CFF5-3F00-2088D8AA3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96E9D-E3F7-7C63-3F00-1D75BA93A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9CE20-590B-E31C-B7D3-623281B14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9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4DA6-7007-1C9E-53B4-E60995CF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AE256-FC5B-9DE6-670D-0331803EB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C3AFC-8098-DB71-B3E4-17E48A83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91BD9-CC73-B013-86E9-54B5A347E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13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7FD3-E081-472F-4AED-FD52428F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B2794-1688-E48C-3F9A-579CE034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D7974-8C41-01B6-DE39-F3F6C986B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E1CE-6BB1-47CA-6F65-AC8937154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86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1C96-B46C-E2B0-5FC5-936122CA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1ED02-BE3D-52DF-68E7-1A94B3425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84ACE-3BE0-1390-1D79-767C1079E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073F7-85FD-4A0F-79ED-9670D4417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86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2EEF-425C-CD58-DF90-BCE17831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8A596-CCFE-DFA0-C207-32522FCB0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C8B37-6A5B-E543-2198-CAC5097C4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492B-7781-FAC5-B803-5A9934034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BBE4-77E2-69A7-860A-EB9B5888A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D2B62-B268-F827-5D3D-1668696EF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C0399-7337-C2B8-6549-932728EF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D3BBA-3852-4511-C3F7-8F73DE806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60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2FAD-6F5B-C70F-4CB9-5982041E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B6DD4-3C42-B699-A325-F7DB6134B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0011B-39E8-C9B4-3698-568D70B0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61BDE-ACFD-4B60-681E-8A01BE761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27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488E4-494A-9321-34DF-87725E5C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16E8C-4D00-4600-983B-6A86EDE5C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6EC81-58A9-3D7C-2F1A-3E75DF137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DA833-6CF6-9A01-455D-3127C7D8A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99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34F74-5E59-09A1-409A-5899763A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F8BA-68C9-5694-CDE6-9713AD7E4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D1A27-39EE-14F7-E01C-7BA100FED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7A825-DEC1-F4FC-92B0-34876891A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12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2484-4160-2854-0112-F0A6210F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6A6B5-2352-FAB0-E5B9-029D727C1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352D8-576B-08FE-743F-A12DA3AE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5954-8869-6E30-BF07-8BDBDDE25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8266-4B99-44A1-8D64-36331EA4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D1D2C-6881-B7E0-D4A3-96417FFF1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6C277-480D-ACAF-D692-81E0C6DA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EA6F4-1595-2102-BB6A-72BABB67A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3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7E0B-E0AB-CAC4-534C-1DDE271D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3F540-602E-64C7-9BE2-7750042C3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02B10-9F03-9F64-4F1C-69F2F451B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2CAE-235B-59BF-F51B-FF8CDB4B6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7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33BD-6460-BE9A-113B-D5FE976C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6DF2E-7CF9-5495-C8F6-F8D42694A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99231-2223-7E24-7C0E-24C4CAA3B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C412B-521C-1C56-7BD6-9D406F8CC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7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5CF1-12B0-3807-0ACE-34C9DFA5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C5CBD-5C94-32EC-901E-90A2D53D5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CEB2B-1A55-FAD0-419F-8ACA1F48D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C14E-056A-8339-23EF-75CCDDD8F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7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26C3-993F-AD80-A2EA-7BBF3E22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23EBB-84F8-E129-A2A4-51ED7C674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31A-BF56-1760-B315-BD872CEED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EA9EC-056B-117B-2299-22AC0F9B1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31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10B6-F257-2B11-BD40-472ECC56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57116-699D-0A31-22A2-9ACBE1A6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54FAA-A78F-6182-12B5-C5E669DC6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B68C-F54F-7E1A-0DD2-E317BEBF0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0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linkedin.com/in/tricia-wang-398b3837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in/tricia-wang-398b38374" TargetMode="Externa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5369-289F-FB49-3F26-DA1E01D9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D7BF-B33D-7809-6D3B-4ED48ACFA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" y="955221"/>
            <a:ext cx="11182349" cy="3184071"/>
          </a:xfrm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4800" dirty="0"/>
              <a:t>CREDIT RISK,</a:t>
            </a:r>
            <a:br>
              <a:rPr lang="en-US" sz="4800" dirty="0"/>
            </a:b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SENTIMENT ANALYSIS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&amp;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 err="1"/>
              <a:t>n.P.S.</a:t>
            </a:r>
            <a:r>
              <a:rPr lang="en-US" sz="4800" dirty="0"/>
              <a:t> (net Promoter Score)</a:t>
            </a:r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D14890D2-E0A2-5A63-B653-6F8D44574B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39" r="16939"/>
          <a:stretch/>
        </p:blipFill>
        <p:spPr>
          <a:xfrm>
            <a:off x="7320083" y="4441371"/>
            <a:ext cx="1595318" cy="1595321"/>
          </a:xfrm>
        </p:spPr>
      </p:pic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CDAD27DD-D699-AD94-B6BC-F08F968C2DE8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EFF3CA-2122-B837-A531-E150D56461EF}"/>
              </a:ext>
            </a:extLst>
          </p:cNvPr>
          <p:cNvSpPr txBox="1"/>
          <p:nvPr/>
        </p:nvSpPr>
        <p:spPr>
          <a:xfrm>
            <a:off x="1266243" y="6118922"/>
            <a:ext cx="13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Tricia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1E8CD7-8B35-FC35-AF6C-7954145812F7}"/>
              </a:ext>
            </a:extLst>
          </p:cNvPr>
          <p:cNvSpPr txBox="1"/>
          <p:nvPr/>
        </p:nvSpPr>
        <p:spPr>
          <a:xfrm>
            <a:off x="2835667" y="6036692"/>
            <a:ext cx="909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Turning data into meaningful stories with actionable insights</a:t>
            </a:r>
          </a:p>
          <a:p>
            <a:r>
              <a:rPr lang="en-US" dirty="0">
                <a:solidFill>
                  <a:schemeClr val="bg1"/>
                </a:solidFill>
              </a:rPr>
              <a:t>Data Analyst | Python • Power BI • SAS • SQL • Sentiment Analysis • NPS</a:t>
            </a:r>
          </a:p>
        </p:txBody>
      </p:sp>
    </p:spTree>
    <p:extLst>
      <p:ext uri="{BB962C8B-B14F-4D97-AF65-F5344CB8AC3E}">
        <p14:creationId xmlns:p14="http://schemas.microsoft.com/office/powerpoint/2010/main" val="146310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B93C9-E231-E5F8-2C22-C3463392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6D9CA5D-E904-F1A6-57C1-F6061F9F6B21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27D224-C620-F739-3E29-BF5D406B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454" y="905548"/>
            <a:ext cx="4695293" cy="28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ADC3CE4-B66D-2F6A-B5F5-E2849818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30" y="896666"/>
            <a:ext cx="4695292" cy="279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C3658A-8EC4-B170-CEDB-DBB91786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30" y="3841346"/>
            <a:ext cx="4695292" cy="29391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B0A3D1-4E01-076A-7BC1-66CD4E204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41346"/>
            <a:ext cx="4789747" cy="29608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99994A-AAC6-314D-7E8D-86B99C99677C}"/>
              </a:ext>
            </a:extLst>
          </p:cNvPr>
          <p:cNvSpPr txBox="1"/>
          <p:nvPr/>
        </p:nvSpPr>
        <p:spPr>
          <a:xfrm>
            <a:off x="3587724" y="179815"/>
            <a:ext cx="3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Normality Check – Bar Chart</a:t>
            </a:r>
          </a:p>
        </p:txBody>
      </p:sp>
    </p:spTree>
    <p:extLst>
      <p:ext uri="{BB962C8B-B14F-4D97-AF65-F5344CB8AC3E}">
        <p14:creationId xmlns:p14="http://schemas.microsoft.com/office/powerpoint/2010/main" val="231698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2DF6-C1D2-FB9E-07EF-70268B03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1B906F9C-66E2-9052-98C9-5906E381D073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E1008-7364-2FC5-40AD-B96307CA45C6}"/>
              </a:ext>
            </a:extLst>
          </p:cNvPr>
          <p:cNvSpPr txBox="1">
            <a:spLocks/>
          </p:cNvSpPr>
          <p:nvPr/>
        </p:nvSpPr>
        <p:spPr>
          <a:xfrm>
            <a:off x="783062" y="263505"/>
            <a:ext cx="9613861" cy="1080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DEBT-TO-INCOME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5ADE8C-55B9-DE88-02A7-5BD23D3F8341}"/>
              </a:ext>
            </a:extLst>
          </p:cNvPr>
          <p:cNvSpPr txBox="1">
            <a:spLocks/>
          </p:cNvSpPr>
          <p:nvPr/>
        </p:nvSpPr>
        <p:spPr>
          <a:xfrm>
            <a:off x="920052" y="1446823"/>
            <a:ext cx="10059214" cy="12690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DTI Ratio=</a:t>
            </a:r>
            <a:br>
              <a:rPr lang="en-US" sz="2800" dirty="0"/>
            </a:br>
            <a:r>
              <a:rPr lang="en-US" sz="2000" dirty="0"/>
              <a:t>(Total Monthly Debt Payments / Gross Monthly Income ​)×100</a:t>
            </a:r>
            <a:endParaRPr lang="en-IN" sz="280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A820FAD-4ADC-7A2D-64F0-781A825F4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22491"/>
              </p:ext>
            </p:extLst>
          </p:nvPr>
        </p:nvGraphicFramePr>
        <p:xfrm>
          <a:off x="1746607" y="3093134"/>
          <a:ext cx="6813193" cy="204343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950042">
                  <a:extLst>
                    <a:ext uri="{9D8B030D-6E8A-4147-A177-3AD203B41FA5}">
                      <a16:colId xmlns:a16="http://schemas.microsoft.com/office/drawing/2014/main" val="56263510"/>
                    </a:ext>
                  </a:extLst>
                </a:gridCol>
                <a:gridCol w="3863151">
                  <a:extLst>
                    <a:ext uri="{9D8B030D-6E8A-4147-A177-3AD203B41FA5}">
                      <a16:colId xmlns:a16="http://schemas.microsoft.com/office/drawing/2014/main" val="1694554909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</a:rPr>
                        <a:t>DTI Range 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>
                          <a:effectLst/>
                        </a:rPr>
                        <a:t>Interpretation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498578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0%–20%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Excellent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760886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21%–36%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Good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26797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37%–49%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Risky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50070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50%+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High Risk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732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22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6AFC-0DDC-1787-2EA9-1403D794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8D4AC73-A729-0703-9897-4350C594DA49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99EE37-D5FF-8D7E-02EC-E776CFA4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18" y="1694197"/>
            <a:ext cx="8003569" cy="1866275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8FBCAF5-570B-B14A-56C5-466AB64F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7" y="3691944"/>
            <a:ext cx="5153255" cy="30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FC48B3F-66FC-39CF-D230-EFD16C2B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55" y="3691944"/>
            <a:ext cx="5175868" cy="30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EDCBC8-9F9A-CE26-D52A-D787D3BB263E}"/>
              </a:ext>
            </a:extLst>
          </p:cNvPr>
          <p:cNvSpPr txBox="1"/>
          <p:nvPr/>
        </p:nvSpPr>
        <p:spPr>
          <a:xfrm>
            <a:off x="3544583" y="544618"/>
            <a:ext cx="39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Categorical Data Insights (1)</a:t>
            </a:r>
          </a:p>
        </p:txBody>
      </p:sp>
    </p:spTree>
    <p:extLst>
      <p:ext uri="{BB962C8B-B14F-4D97-AF65-F5344CB8AC3E}">
        <p14:creationId xmlns:p14="http://schemas.microsoft.com/office/powerpoint/2010/main" val="360856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A5FA-0376-395E-076F-E367E978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46F17079-77D0-0E7E-EE4F-CBD81B1A541F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A38C7-E80C-A1D9-3C2D-BB8ED476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7" y="3857486"/>
            <a:ext cx="4913266" cy="293698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31837D-3ABF-1164-86F5-EA0EBF56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61" y="747686"/>
            <a:ext cx="4913266" cy="29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555FB36-DB7B-62E4-3603-8E62372F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61" y="3857960"/>
            <a:ext cx="4913265" cy="2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38A4746-493D-97F5-C56A-1354FF64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7" y="747686"/>
            <a:ext cx="4918233" cy="29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BE300D-F8D9-D5F0-B904-F72BE86DF7AC}"/>
              </a:ext>
            </a:extLst>
          </p:cNvPr>
          <p:cNvSpPr txBox="1"/>
          <p:nvPr/>
        </p:nvSpPr>
        <p:spPr>
          <a:xfrm>
            <a:off x="3647325" y="199149"/>
            <a:ext cx="39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Categorical Data Insights (2)</a:t>
            </a:r>
          </a:p>
        </p:txBody>
      </p:sp>
    </p:spTree>
    <p:extLst>
      <p:ext uri="{BB962C8B-B14F-4D97-AF65-F5344CB8AC3E}">
        <p14:creationId xmlns:p14="http://schemas.microsoft.com/office/powerpoint/2010/main" val="32815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B2921-A501-D0E5-6B07-984FC9FC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5174BE5E-B091-5228-7F31-A835227662DB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4220C-F0AC-E7F8-6D7B-3C943C73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21" y="964790"/>
            <a:ext cx="3566199" cy="21383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89D739-5F00-F2E5-2D55-B30B45B6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21" y="3236753"/>
            <a:ext cx="3634563" cy="2030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9AAC6A-A0BD-EC18-381A-6F177B7CC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10" y="964790"/>
            <a:ext cx="3669244" cy="21383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D0F4B7-C999-0B3D-C3EE-4190A99D3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290" y="3179530"/>
            <a:ext cx="3634563" cy="21251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11D23F-27D4-1A8B-D06D-ECBA50D86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34" y="3179531"/>
            <a:ext cx="3559592" cy="21251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DB0E6A-F903-7313-2B1A-D757F8922EF6}"/>
              </a:ext>
            </a:extLst>
          </p:cNvPr>
          <p:cNvSpPr txBox="1"/>
          <p:nvPr/>
        </p:nvSpPr>
        <p:spPr>
          <a:xfrm>
            <a:off x="3544583" y="544618"/>
            <a:ext cx="39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Categorical Data Insights (3)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4AF919-2018-B96D-58D4-37B13C17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6" y="964789"/>
            <a:ext cx="3447610" cy="213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7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E0FA-CB3C-C038-F769-E5B03AC7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6F5C7BFA-5771-307E-A4ED-52CCCD0C4A9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26D7FB-88D1-843D-3510-E4306FB5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1050565"/>
            <a:ext cx="4328904" cy="2695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12662A-1424-D45E-A3F6-01C74B6D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76" y="1000857"/>
            <a:ext cx="4368075" cy="27257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437909-DF5C-4B20-2F19-7C514C608C84}"/>
              </a:ext>
            </a:extLst>
          </p:cNvPr>
          <p:cNvSpPr txBox="1"/>
          <p:nvPr/>
        </p:nvSpPr>
        <p:spPr>
          <a:xfrm>
            <a:off x="3544583" y="544618"/>
            <a:ext cx="39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Categorical Data Insights (4)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3FE65-9F5C-AA24-E743-905CC7334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470" y="3947697"/>
            <a:ext cx="5381059" cy="2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2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10A1-0CC2-BDD8-9F77-F84AB1D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9D74079-8684-83CC-D60D-B117BBE01EC9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25D91-B30B-C745-21F9-FAFA9DA6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8" y="2249427"/>
            <a:ext cx="8087854" cy="420111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2027572-EE16-7ED6-F336-3ED46A14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105" y="1076763"/>
            <a:ext cx="5963684" cy="53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1C8F43-A079-4FC8-1B5A-CFEA71ADA520}"/>
              </a:ext>
            </a:extLst>
          </p:cNvPr>
          <p:cNvSpPr txBox="1"/>
          <p:nvPr/>
        </p:nvSpPr>
        <p:spPr>
          <a:xfrm>
            <a:off x="1160978" y="88735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425116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90C5-D1BF-555A-24D2-6A3E93B1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CC82B1B-9813-1206-00FD-444EFC4F0DE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80462D-8A07-DE5F-5C72-E4BCC7ECF0F0}"/>
              </a:ext>
            </a:extLst>
          </p:cNvPr>
          <p:cNvSpPr txBox="1"/>
          <p:nvPr/>
        </p:nvSpPr>
        <p:spPr>
          <a:xfrm>
            <a:off x="734783" y="71004"/>
            <a:ext cx="40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Voluntary Churn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42180B-DEE3-D0AD-8D70-0D4D881A58FA}"/>
              </a:ext>
            </a:extLst>
          </p:cNvPr>
          <p:cNvSpPr txBox="1"/>
          <p:nvPr/>
        </p:nvSpPr>
        <p:spPr>
          <a:xfrm>
            <a:off x="849085" y="540070"/>
            <a:ext cx="720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 – know why to help us grow</a:t>
            </a:r>
          </a:p>
        </p:txBody>
      </p:sp>
      <p:pic>
        <p:nvPicPr>
          <p:cNvPr id="5122" name="Picture 2" descr="Sentiment Analysis: Way Beyond Polarity">
            <a:extLst>
              <a:ext uri="{FF2B5EF4-FFF2-40B4-BE49-F238E27FC236}">
                <a16:creationId xmlns:a16="http://schemas.microsoft.com/office/drawing/2014/main" id="{67B23061-D1F3-E85A-B951-B270E014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1" y="893589"/>
            <a:ext cx="4619864" cy="256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44A2A4-2244-5FAB-ED86-C7645271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11" y="3211076"/>
            <a:ext cx="4185456" cy="31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04C980-992D-9FC0-00C2-D3F85DB0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65" y="1223111"/>
            <a:ext cx="5248458" cy="51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2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2FDB-473D-F592-6A5D-3748C717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88290AD-207A-93A9-4862-4D12B19FA76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F5D7C4-EE54-24C3-9432-100A0A47D953}"/>
              </a:ext>
            </a:extLst>
          </p:cNvPr>
          <p:cNvSpPr txBox="1"/>
          <p:nvPr/>
        </p:nvSpPr>
        <p:spPr>
          <a:xfrm>
            <a:off x="437157" y="1940101"/>
            <a:ext cx="3681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NPS Analysis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(Net Promoter Score)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- Help us know our future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73B612-63B9-91AE-E379-F1DED6E71D8C}"/>
              </a:ext>
            </a:extLst>
          </p:cNvPr>
          <p:cNvSpPr txBox="1"/>
          <p:nvPr/>
        </p:nvSpPr>
        <p:spPr>
          <a:xfrm>
            <a:off x="857247" y="430232"/>
            <a:ext cx="4073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Voluntary Churn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4E752-3A68-E063-E0E3-34148E38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7" y="3698420"/>
            <a:ext cx="4362085" cy="228327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AB14FB3-1C52-5C4D-523F-139FE4EA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81" y="1257299"/>
            <a:ext cx="56959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8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DED08-7D70-BDA1-233B-689CD947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8254175-EE11-7E42-AD4B-240C47ABF2F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DF87A-680B-8FF8-88CF-A58913DC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087"/>
            <a:ext cx="12192000" cy="54254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1FB83E-4B49-58A9-70B9-5243E3069AE8}"/>
              </a:ext>
            </a:extLst>
          </p:cNvPr>
          <p:cNvSpPr txBox="1"/>
          <p:nvPr/>
        </p:nvSpPr>
        <p:spPr>
          <a:xfrm>
            <a:off x="302079" y="203980"/>
            <a:ext cx="10899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Sentiment and NPS Analysis for Voluntary Churn Customers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-  By Hugging Face</a:t>
            </a:r>
          </a:p>
        </p:txBody>
      </p:sp>
    </p:spTree>
    <p:extLst>
      <p:ext uri="{BB962C8B-B14F-4D97-AF65-F5344CB8AC3E}">
        <p14:creationId xmlns:p14="http://schemas.microsoft.com/office/powerpoint/2010/main" val="272705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ECAA6-E1C0-7550-6106-28BDB877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812-B449-6684-563A-059CC98A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44" y="614202"/>
            <a:ext cx="5918072" cy="1010491"/>
          </a:xfrm>
        </p:spPr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C6AD4187-AF4E-2C38-30FE-5E24CFF3E9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>
          <a:xfrm>
            <a:off x="1328195" y="2329921"/>
            <a:ext cx="3261538" cy="32615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BC3D0-5131-4ADE-8470-949E14B4F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2179864"/>
            <a:ext cx="6459002" cy="3608615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Data Cleansing &amp; Quality Check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Correlation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Voluntary Attrition &amp; Sentiment Analysis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Involuntary Attrition &amp; NPS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ML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 useBgFill="1">
        <p:nvSpPr>
          <p:cNvPr id="3" name="矩形 2">
            <a:extLst>
              <a:ext uri="{FF2B5EF4-FFF2-40B4-BE49-F238E27FC236}">
                <a16:creationId xmlns:a16="http://schemas.microsoft.com/office/drawing/2014/main" id="{60AC28B6-8D25-FF82-7188-48FAE755521E}"/>
              </a:ext>
            </a:extLst>
          </p:cNvPr>
          <p:cNvSpPr/>
          <p:nvPr/>
        </p:nvSpPr>
        <p:spPr>
          <a:xfrm>
            <a:off x="616450" y="1325366"/>
            <a:ext cx="184934" cy="5532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C79D3BE7-7715-1ABD-3915-D1412327924A}"/>
              </a:ext>
            </a:extLst>
          </p:cNvPr>
          <p:cNvSpPr/>
          <p:nvPr/>
        </p:nvSpPr>
        <p:spPr>
          <a:xfrm>
            <a:off x="1160979" y="5938462"/>
            <a:ext cx="688369" cy="626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7F8979DD-E5DC-2417-05E0-E7124383B7E0}"/>
              </a:ext>
            </a:extLst>
          </p:cNvPr>
          <p:cNvSpPr/>
          <p:nvPr/>
        </p:nvSpPr>
        <p:spPr>
          <a:xfrm>
            <a:off x="4366516" y="2404152"/>
            <a:ext cx="534257" cy="493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E03E-B0E5-CAD3-3FAC-3B7F052D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A4609C9C-FE49-D232-22FF-1B61D158319C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B745B0-7A18-C519-118E-C07F82C99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45" y="1684961"/>
            <a:ext cx="5197361" cy="39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2FDECD5-EA74-4B73-2B9E-24901976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4" y="1684961"/>
            <a:ext cx="5064296" cy="39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FACD61-2AA9-52AD-94E0-89A93238AFFC}"/>
              </a:ext>
            </a:extLst>
          </p:cNvPr>
          <p:cNvSpPr txBox="1"/>
          <p:nvPr/>
        </p:nvSpPr>
        <p:spPr>
          <a:xfrm>
            <a:off x="164389" y="441252"/>
            <a:ext cx="5626814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Client Counts by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Churn Type / Existing Customer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9A3B61-E02D-8A4D-2E2D-FCB31E88C171}"/>
              </a:ext>
            </a:extLst>
          </p:cNvPr>
          <p:cNvSpPr txBox="1"/>
          <p:nvPr/>
        </p:nvSpPr>
        <p:spPr>
          <a:xfrm>
            <a:off x="5956380" y="441252"/>
            <a:ext cx="6105481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Estimated Annual Revenue by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Churn Type / Existing Customer</a:t>
            </a:r>
          </a:p>
        </p:txBody>
      </p:sp>
    </p:spTree>
    <p:extLst>
      <p:ext uri="{BB962C8B-B14F-4D97-AF65-F5344CB8AC3E}">
        <p14:creationId xmlns:p14="http://schemas.microsoft.com/office/powerpoint/2010/main" val="71128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FE16B-91E7-6375-72BB-849AEB120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AFAFF2B1-4B9D-00E2-76F8-CFB5556AD79D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FB2797-393B-A706-9B0D-5A265E55DEC5}"/>
              </a:ext>
            </a:extLst>
          </p:cNvPr>
          <p:cNvSpPr txBox="1"/>
          <p:nvPr/>
        </p:nvSpPr>
        <p:spPr>
          <a:xfrm>
            <a:off x="1340501" y="441252"/>
            <a:ext cx="3313692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Client Counts by DTI Risk Level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7C2A2-925E-F6BE-D371-21CE6CA31A44}"/>
              </a:ext>
            </a:extLst>
          </p:cNvPr>
          <p:cNvSpPr txBox="1"/>
          <p:nvPr/>
        </p:nvSpPr>
        <p:spPr>
          <a:xfrm>
            <a:off x="6277510" y="441252"/>
            <a:ext cx="5040909" cy="954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Estimated Annual Revenue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By DTI Risk Level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1C52BBF0-83E8-0339-B4AF-8E4A5A3D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6" y="1684961"/>
            <a:ext cx="4727720" cy="39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17E3D178-F5ED-C6F0-1B7D-F19D2996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36" y="1681900"/>
            <a:ext cx="4441565" cy="39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9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D9F4-E8ED-046A-6719-079224B7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DDC18296-9E24-1A15-AFAA-54940349E50D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2E102-66A3-BE8D-26A1-8A884DA8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47" y="1266859"/>
            <a:ext cx="7585325" cy="50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B8AB-B79F-9A50-2709-AA56B1DA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55BDD2BA-F327-3E25-BF1E-9EA9E0D33F1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75557B-0278-D61E-50B1-B2AD3CFC7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" y="1385163"/>
            <a:ext cx="10259857" cy="49917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32DEEA-A6EC-DFAA-A5F0-8FB907BDFEC1}"/>
              </a:ext>
            </a:extLst>
          </p:cNvPr>
          <p:cNvSpPr txBox="1"/>
          <p:nvPr/>
        </p:nvSpPr>
        <p:spPr>
          <a:xfrm>
            <a:off x="1928972" y="204324"/>
            <a:ext cx="7369139" cy="85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M</a:t>
            </a: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achine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earning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M</a:t>
            </a: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odels </a:t>
            </a:r>
          </a:p>
          <a:p>
            <a:pPr>
              <a:lnSpc>
                <a:spcPts val="1425"/>
              </a:lnSpc>
              <a:buNone/>
            </a:pPr>
            <a:endParaRPr lang="en-US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2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(Logistic Regression, </a:t>
            </a:r>
            <a:r>
              <a:rPr lang="en-US" sz="2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XGBoost</a:t>
            </a: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 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F1E46C6-39EF-85B2-2838-B0600063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23" y="1084814"/>
            <a:ext cx="7136021" cy="5592493"/>
          </a:xfrm>
          <a:prstGeom prst="rect">
            <a:avLst/>
          </a:prstGeom>
          <a:noFill/>
          <a:effectLst>
            <a:glow rad="254000">
              <a:schemeClr val="accent6">
                <a:satMod val="1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39134C-1AA0-B5CA-E98B-1E1B0CCB9C56}"/>
              </a:ext>
            </a:extLst>
          </p:cNvPr>
          <p:cNvSpPr txBox="1"/>
          <p:nvPr/>
        </p:nvSpPr>
        <p:spPr>
          <a:xfrm>
            <a:off x="6965879" y="3429000"/>
            <a:ext cx="4253501" cy="105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achine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earning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odels</a:t>
            </a:r>
          </a:p>
          <a:p>
            <a:pPr>
              <a:lnSpc>
                <a:spcPts val="1425"/>
              </a:lnSpc>
              <a:buNone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15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317750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B7F56-84F9-CC5A-4367-CA18CA4F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15A42E24-B7A5-92D2-5CBE-528548FA37AE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8DC86-7F8F-511D-21CD-04B3850D7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041"/>
            <a:ext cx="10364646" cy="51537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4C6F24-75D5-73D9-B1FA-98E51EFB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0"/>
            <a:ext cx="8594725" cy="6858000"/>
          </a:xfrm>
          <a:prstGeom prst="rect">
            <a:avLst/>
          </a:prstGeom>
          <a:noFill/>
          <a:effectLst>
            <a:glow rad="152400">
              <a:srgbClr val="00B050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B0E46C-AE1D-6A32-7A96-C782B3D41EB7}"/>
              </a:ext>
            </a:extLst>
          </p:cNvPr>
          <p:cNvSpPr txBox="1"/>
          <p:nvPr/>
        </p:nvSpPr>
        <p:spPr>
          <a:xfrm>
            <a:off x="6367411" y="3000036"/>
            <a:ext cx="7369139" cy="105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achine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earning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odels</a:t>
            </a:r>
          </a:p>
          <a:p>
            <a:pPr>
              <a:lnSpc>
                <a:spcPts val="1425"/>
              </a:lnSpc>
              <a:buNone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endParaRPr lang="en-US" sz="3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50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330346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4D15-FAD9-4351-AC00-6B625C57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ECDD1144-D2F3-F521-CD6F-10B39FE62E31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FA6FA7-ED10-C740-953F-C693164BA993}"/>
              </a:ext>
            </a:extLst>
          </p:cNvPr>
          <p:cNvSpPr txBox="1">
            <a:spLocks/>
          </p:cNvSpPr>
          <p:nvPr/>
        </p:nvSpPr>
        <p:spPr>
          <a:xfrm>
            <a:off x="2596243" y="297952"/>
            <a:ext cx="4821699" cy="842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Executive Summary (1)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C02FDD0-D75D-B5DE-643D-51C22887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79" y="1049885"/>
            <a:ext cx="4219521" cy="2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C6224B-1C33-3197-8231-BCE990E9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29" y="3620103"/>
            <a:ext cx="3731078" cy="309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764A431-0441-AB69-857D-300E128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88" y="3592782"/>
            <a:ext cx="3361391" cy="31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D932AE2-66BA-A59A-F1CD-85FD087D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16" y="1056688"/>
            <a:ext cx="3126907" cy="25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A03015-183D-AFFE-40FE-ECDDAC8AC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" y="3620103"/>
            <a:ext cx="3954015" cy="30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38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91A0-1970-A417-144B-2E28124A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5883BC2-F484-9F45-D106-91FD3B938CD5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C0895D-A12E-8677-CEDA-0AC8863F8E61}"/>
              </a:ext>
            </a:extLst>
          </p:cNvPr>
          <p:cNvSpPr txBox="1">
            <a:spLocks/>
          </p:cNvSpPr>
          <p:nvPr/>
        </p:nvSpPr>
        <p:spPr>
          <a:xfrm>
            <a:off x="751115" y="297952"/>
            <a:ext cx="5821136" cy="842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Executive Summary (2):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Machine Learning Modeling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52A2C2AB-EAB3-964A-5FAE-01617003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1" y="1240316"/>
            <a:ext cx="5502728" cy="45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9C2F8C8-C6EB-AB29-A394-930E87CA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" y="2054922"/>
            <a:ext cx="6227989" cy="37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25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44" y="614202"/>
            <a:ext cx="5034323" cy="1389259"/>
          </a:xfrm>
        </p:spPr>
        <p:txBody>
          <a:bodyPr/>
          <a:lstStyle/>
          <a:p>
            <a:r>
              <a:rPr lang="en-US" dirty="0"/>
              <a:t>Thank you all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>
          <a:xfrm>
            <a:off x="1866301" y="2099677"/>
            <a:ext cx="3339115" cy="3339114"/>
          </a:xfrm>
        </p:spPr>
      </p:pic>
      <p:pic>
        <p:nvPicPr>
          <p:cNvPr id="4104" name="Picture 8" descr="积极向上的头像图片-积极向上的头像素材免费下载-包图网">
            <a:extLst>
              <a:ext uri="{FF2B5EF4-FFF2-40B4-BE49-F238E27FC236}">
                <a16:creationId xmlns:a16="http://schemas.microsoft.com/office/drawing/2014/main" id="{D83193FB-69B4-2960-4AF9-25A98095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40" y="2311400"/>
            <a:ext cx="4418059" cy="31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" name="矩形 2">
            <a:extLst>
              <a:ext uri="{FF2B5EF4-FFF2-40B4-BE49-F238E27FC236}">
                <a16:creationId xmlns:a16="http://schemas.microsoft.com/office/drawing/2014/main" id="{7A3B138E-791E-F15C-7851-047BA4B6578D}"/>
              </a:ext>
            </a:extLst>
          </p:cNvPr>
          <p:cNvSpPr/>
          <p:nvPr/>
        </p:nvSpPr>
        <p:spPr>
          <a:xfrm>
            <a:off x="369871" y="1325366"/>
            <a:ext cx="534256" cy="5532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hlinkClick r:id="rId5"/>
            <a:extLst>
              <a:ext uri="{FF2B5EF4-FFF2-40B4-BE49-F238E27FC236}">
                <a16:creationId xmlns:a16="http://schemas.microsoft.com/office/drawing/2014/main" id="{CB79CF3C-3981-3E03-533A-5C06A3EA9222}"/>
              </a:ext>
            </a:extLst>
          </p:cNvPr>
          <p:cNvSpPr txBox="1"/>
          <p:nvPr/>
        </p:nvSpPr>
        <p:spPr>
          <a:xfrm>
            <a:off x="1679521" y="5862549"/>
            <a:ext cx="14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Tricia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BB846-08A0-2735-EF16-AEF26F088F88}"/>
              </a:ext>
            </a:extLst>
          </p:cNvPr>
          <p:cNvSpPr txBox="1"/>
          <p:nvPr/>
        </p:nvSpPr>
        <p:spPr>
          <a:xfrm>
            <a:off x="3237612" y="5862549"/>
            <a:ext cx="800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Turning data into meaningful stories with actionable insights</a:t>
            </a:r>
          </a:p>
          <a:p>
            <a:r>
              <a:rPr lang="en-US" dirty="0">
                <a:solidFill>
                  <a:schemeClr val="bg1"/>
                </a:solidFill>
              </a:rPr>
              <a:t>Data Analyst | Python • Power BI • SAS • SQL • Sentiment Analysis • NPS</a:t>
            </a:r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53D8-6988-7F81-8044-1CB93F93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F376909-50E1-3769-539F-EC30B5929E73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876860-22A1-50A0-1983-2BA8C818599F}"/>
              </a:ext>
            </a:extLst>
          </p:cNvPr>
          <p:cNvSpPr txBox="1"/>
          <p:nvPr/>
        </p:nvSpPr>
        <p:spPr>
          <a:xfrm>
            <a:off x="65314" y="502895"/>
            <a:ext cx="4139293" cy="6124754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 Initial Inspection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df.head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 /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df.sample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 — View data sample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df.shape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— Rows &amp; columns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df.info() — Check column types and nulls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df.describe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 — Summary statistics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df.columns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— List of column names</a:t>
            </a:r>
          </a:p>
          <a:p>
            <a:pPr marL="0" marR="0"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 Structural Integrity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Check for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duplicate rows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df.drop_duplicates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Check for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duplicate column names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df.columns.duplicated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().any()</a:t>
            </a:r>
          </a:p>
          <a:p>
            <a:pPr marL="0" marR="0"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 Missing Data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Identify missing values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df.isnull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().sum()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Decide how to handle: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Drop rows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df.dropna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Fill values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df.fillna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(method='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ffill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') or use mean/median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Flag them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create an indicator column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Data Types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Ensure correct data types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df.dtypes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 as needed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['date'] =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pd.to_datetime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['date'])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['category'] =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['category'].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astype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('category')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AAE1BFF-A766-971A-65C1-6CE403F5713A}"/>
              </a:ext>
            </a:extLst>
          </p:cNvPr>
          <p:cNvSpPr txBox="1"/>
          <p:nvPr/>
        </p:nvSpPr>
        <p:spPr>
          <a:xfrm>
            <a:off x="4340934" y="631986"/>
            <a:ext cx="3510132" cy="590931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5. Outliers and Invalid Values</a:t>
            </a:r>
            <a:endParaRPr kumimoji="0" lang="en-US" sz="14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Visualize with boxplots or histograms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 z-score or IQR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Check for impossible values (e.g. negative ages, invalid ZIP codes)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6. Consistency Checks</a:t>
            </a:r>
            <a:endParaRPr kumimoji="0" lang="en-US" sz="14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Standardize text: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['column'] = </a:t>
            </a:r>
            <a:r>
              <a:rPr kumimoji="0" lang="en-US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['column'].</a:t>
            </a:r>
            <a:r>
              <a:rPr kumimoji="0" lang="en-US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str.lower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</a:t>
            </a:r>
            <a:r>
              <a:rPr kumimoji="0" lang="en-US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str.strip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Ensure consistent units (e.g. dollars vs cents, kg vs </a:t>
            </a:r>
            <a:r>
              <a:rPr kumimoji="0" lang="en-US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Align formats (e.g. phone numbers, SSNs, ICD codes)</a:t>
            </a:r>
          </a:p>
          <a:p>
            <a:endParaRPr lang="en-US" sz="1400" kern="100" dirty="0">
              <a:solidFill>
                <a:schemeClr val="bg1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400" b="1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7. Unique Identifiers</a:t>
            </a:r>
            <a:endParaRPr lang="en-US" sz="1400" kern="100" dirty="0">
              <a:solidFill>
                <a:schemeClr val="bg1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Confirm that key columns (e.g., ID, claim number) are unique: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['ID'].</a:t>
            </a:r>
            <a:r>
              <a:rPr lang="en-US" sz="1400" kern="100" dirty="0" err="1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is_unique</a:t>
            </a:r>
            <a:endParaRPr lang="en-US" sz="1400" kern="100" dirty="0">
              <a:solidFill>
                <a:schemeClr val="bg1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Check for duplicates: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400" kern="100" dirty="0" err="1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df.duplicated</a:t>
            </a: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(subset='ID')]</a:t>
            </a:r>
          </a:p>
          <a:p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r>
              <a:rPr lang="en-US" sz="1400" b="1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8.  Invalid Categories or Values</a:t>
            </a:r>
            <a:endParaRPr lang="en-US" sz="1400" kern="100" dirty="0">
              <a:solidFill>
                <a:schemeClr val="bg1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 .unique() to inspect: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['status'].unique()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Cross-check with expected values (e.g. ['active', 'inactive'])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6696E99-40BC-41AC-D9B9-B05C0E6C67E6}"/>
              </a:ext>
            </a:extLst>
          </p:cNvPr>
          <p:cNvSpPr txBox="1"/>
          <p:nvPr/>
        </p:nvSpPr>
        <p:spPr>
          <a:xfrm>
            <a:off x="2979506" y="87878"/>
            <a:ext cx="507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Full List of Data Cleansing / Quality Check</a:t>
            </a:r>
            <a:endParaRPr lang="en-US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 useBgFill="1">
        <p:nvSpPr>
          <p:cNvPr id="38" name="矩形 37">
            <a:extLst>
              <a:ext uri="{FF2B5EF4-FFF2-40B4-BE49-F238E27FC236}">
                <a16:creationId xmlns:a16="http://schemas.microsoft.com/office/drawing/2014/main" id="{53EE41C5-245C-FCF0-F286-E7656B1624BA}"/>
              </a:ext>
            </a:extLst>
          </p:cNvPr>
          <p:cNvSpPr/>
          <p:nvPr/>
        </p:nvSpPr>
        <p:spPr>
          <a:xfrm>
            <a:off x="8059170" y="2681555"/>
            <a:ext cx="653315" cy="747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0A9713-7FA6-F30D-EDDA-72E6EC2D3DD9}"/>
              </a:ext>
            </a:extLst>
          </p:cNvPr>
          <p:cNvSpPr txBox="1"/>
          <p:nvPr/>
        </p:nvSpPr>
        <p:spPr>
          <a:xfrm>
            <a:off x="8059170" y="826060"/>
            <a:ext cx="3943552" cy="547842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9. Date and Time Consistency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 to datetime: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pd.to_datetime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Sort and check sequence/order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Ensure no future dates for things like birth or service dates</a:t>
            </a:r>
          </a:p>
          <a:p>
            <a:pPr marL="0" marR="0"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10. Numerical Checks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Check for negatives where not allowed (e.g. income, age)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Validate ranges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Handle infinite or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values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df.replace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([np.inf, -np.inf],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np.nan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0" marR="0"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11. Data Normalization (Optional, ML-focused)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Scaling numeric features (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MinMax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StandardScaler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Encoding categorical variables (Label or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OneHot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0" marR="0">
              <a:buNone/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12. Column Renaming and Documentation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Clean messy column names</a:t>
            </a:r>
          </a:p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df.columns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df.columns.str.strip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str.lower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str.replace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(' ', '_')</a:t>
            </a:r>
          </a:p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Document your 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87782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338FB-B077-2B74-E866-8F3C0545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24F1D619-C09F-F8A2-1944-BBCD23ACED6D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1A55CF-8F46-0F98-830F-34A7EC742733}"/>
              </a:ext>
            </a:extLst>
          </p:cNvPr>
          <p:cNvSpPr txBox="1"/>
          <p:nvPr/>
        </p:nvSpPr>
        <p:spPr>
          <a:xfrm>
            <a:off x="2987670" y="87878"/>
            <a:ext cx="507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Cleansing / Quality Check in Progress (1)</a:t>
            </a:r>
            <a:endParaRPr lang="en-US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EF6E7C-10FC-E689-B6A2-E493A4A6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67" y="950288"/>
            <a:ext cx="2591162" cy="752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C25DD6-100F-32DF-CDB6-FD9AA8F2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17" y="2008626"/>
            <a:ext cx="4593372" cy="46438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B20159-3D32-D0EB-5E75-C026F4B8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26578"/>
            <a:ext cx="5079665" cy="53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007C-177F-6E14-2467-874B9F40E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C8954CB-8B13-1407-839E-2A83E1C83F97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333C4F-DF5C-2F78-40B4-27555A50DF22}"/>
              </a:ext>
            </a:extLst>
          </p:cNvPr>
          <p:cNvSpPr txBox="1"/>
          <p:nvPr/>
        </p:nvSpPr>
        <p:spPr>
          <a:xfrm>
            <a:off x="2987670" y="87878"/>
            <a:ext cx="507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Cleansing / Quality Check in Progress (</a:t>
            </a:r>
            <a: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E4A3B-E925-83B6-E794-3408FF55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207" y="445456"/>
            <a:ext cx="6684685" cy="63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96747-6CFF-A9F5-5362-88D242FE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BB565E2-9049-8233-A199-D7C1049B849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465C1-334F-AD5E-D61A-30495B73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7" y="-4619"/>
            <a:ext cx="5382376" cy="1886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A67038-62F4-DFB1-4C86-F2B1A94C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1820230"/>
            <a:ext cx="11919857" cy="49810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4004C66-6338-79A4-8EF0-C0147A3096ED}"/>
              </a:ext>
            </a:extLst>
          </p:cNvPr>
          <p:cNvSpPr/>
          <p:nvPr/>
        </p:nvSpPr>
        <p:spPr>
          <a:xfrm flipV="1">
            <a:off x="1708934" y="4564626"/>
            <a:ext cx="1438381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5099B-3D6B-F877-1464-C2FB9DF35B5F}"/>
              </a:ext>
            </a:extLst>
          </p:cNvPr>
          <p:cNvSpPr txBox="1"/>
          <p:nvPr/>
        </p:nvSpPr>
        <p:spPr>
          <a:xfrm>
            <a:off x="6070924" y="195943"/>
            <a:ext cx="5382376" cy="646331"/>
          </a:xfrm>
          <a:prstGeom prst="rect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Hidden Missing Value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ECC96EE-CE5C-5C1C-8B9D-931553B8DC1E}"/>
              </a:ext>
            </a:extLst>
          </p:cNvPr>
          <p:cNvSpPr/>
          <p:nvPr/>
        </p:nvSpPr>
        <p:spPr>
          <a:xfrm>
            <a:off x="5184321" y="3788229"/>
            <a:ext cx="1036865" cy="522514"/>
          </a:xfrm>
          <a:prstGeom prst="ellipse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  <a:effectLst>
            <a:glow rad="1270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F30CF81-178C-028B-D514-FFFE1A2B5F74}"/>
              </a:ext>
            </a:extLst>
          </p:cNvPr>
          <p:cNvSpPr/>
          <p:nvPr/>
        </p:nvSpPr>
        <p:spPr>
          <a:xfrm>
            <a:off x="8953231" y="4618723"/>
            <a:ext cx="1036865" cy="522514"/>
          </a:xfrm>
          <a:prstGeom prst="ellipse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  <a:effectLst>
            <a:glow rad="1270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BA3130-6DE3-D3E8-002D-88218163F0BC}"/>
              </a:ext>
            </a:extLst>
          </p:cNvPr>
          <p:cNvSpPr/>
          <p:nvPr/>
        </p:nvSpPr>
        <p:spPr>
          <a:xfrm>
            <a:off x="10985799" y="2962873"/>
            <a:ext cx="1036865" cy="522514"/>
          </a:xfrm>
          <a:prstGeom prst="ellipse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  <a:effectLst>
            <a:glow rad="127000">
              <a:srgbClr val="00B0F0">
                <a:alpha val="40000"/>
              </a:srgb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FF05FC-74A2-7C08-9A16-B1DFD1B8A41E}"/>
              </a:ext>
            </a:extLst>
          </p:cNvPr>
          <p:cNvSpPr/>
          <p:nvPr/>
        </p:nvSpPr>
        <p:spPr>
          <a:xfrm flipV="1">
            <a:off x="1676402" y="2877953"/>
            <a:ext cx="1438381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38C4FB-062C-8D6A-F165-34DE6C7176EE}"/>
              </a:ext>
            </a:extLst>
          </p:cNvPr>
          <p:cNvSpPr/>
          <p:nvPr/>
        </p:nvSpPr>
        <p:spPr>
          <a:xfrm flipV="1">
            <a:off x="1696950" y="3710162"/>
            <a:ext cx="1438381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651A-3786-4777-3D38-E072038D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020DD32B-8B47-7DE0-3FFF-0647287EC8D3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F288CFC-C49E-46E8-0FC2-E4FC3454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38" y="1424898"/>
            <a:ext cx="5267617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09981F-ADB0-7487-F535-BD2F7CCFADC5}"/>
              </a:ext>
            </a:extLst>
          </p:cNvPr>
          <p:cNvSpPr txBox="1"/>
          <p:nvPr/>
        </p:nvSpPr>
        <p:spPr>
          <a:xfrm>
            <a:off x="2599362" y="478042"/>
            <a:ext cx="6780943" cy="461665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How to fill up missing </a:t>
            </a:r>
            <a:r>
              <a:rPr lang="en-US" sz="2400" dirty="0" err="1">
                <a:solidFill>
                  <a:schemeClr val="bg1"/>
                </a:solidFill>
              </a:rPr>
              <a:t>Income_Category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F034488-9156-CB78-4225-F45D5E15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7" y="1424898"/>
            <a:ext cx="6200776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EE353-3DFB-A6F0-BF5E-48024D2E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46A003B8-8EFB-5ED0-4C51-D7EA0F8BE517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C2FAF9B-657E-29B2-697D-EB6D301F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46" y="1146352"/>
            <a:ext cx="5524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270B72-33AA-2E90-6752-E920DDC5A7F2}"/>
              </a:ext>
            </a:extLst>
          </p:cNvPr>
          <p:cNvSpPr txBox="1"/>
          <p:nvPr/>
        </p:nvSpPr>
        <p:spPr>
          <a:xfrm>
            <a:off x="986318" y="277402"/>
            <a:ext cx="9719353" cy="400110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Missing </a:t>
            </a:r>
            <a:r>
              <a:rPr lang="en-US" sz="2000" dirty="0" err="1">
                <a:solidFill>
                  <a:schemeClr val="bg1"/>
                </a:solidFill>
              </a:rPr>
              <a:t>Income_Categoary</a:t>
            </a:r>
            <a:r>
              <a:rPr lang="en-US" sz="2000" dirty="0">
                <a:solidFill>
                  <a:schemeClr val="bg1"/>
                </a:solidFill>
              </a:rPr>
              <a:t> data is filled up according to </a:t>
            </a:r>
            <a:r>
              <a:rPr lang="en-US" sz="2000" dirty="0" err="1">
                <a:solidFill>
                  <a:schemeClr val="bg1"/>
                </a:solidFill>
              </a:rPr>
              <a:t>Credit_Limit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BA3EDB-BE5F-FB12-76B2-7CD58E0D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83" y="2009381"/>
            <a:ext cx="3839111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372D-9935-A576-7BF2-6762A151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3665A4A-FEE9-309E-3826-9E9232C52AA4}"/>
              </a:ext>
            </a:extLst>
          </p:cNvPr>
          <p:cNvSpPr/>
          <p:nvPr/>
        </p:nvSpPr>
        <p:spPr>
          <a:xfrm>
            <a:off x="1160978" y="3429000"/>
            <a:ext cx="179523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262ED4-D8CB-405F-E30E-4231BE473FFB}"/>
              </a:ext>
            </a:extLst>
          </p:cNvPr>
          <p:cNvSpPr txBox="1"/>
          <p:nvPr/>
        </p:nvSpPr>
        <p:spPr>
          <a:xfrm>
            <a:off x="2987670" y="87878"/>
            <a:ext cx="507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Cleansing / Quality Check in Progress (3)</a:t>
            </a:r>
            <a:endParaRPr lang="en-US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93368-2547-64ED-943F-DBA6F164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02" y="1212452"/>
            <a:ext cx="5682755" cy="51446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535F68-229B-5902-B443-3FFF95ADF62D}"/>
              </a:ext>
            </a:extLst>
          </p:cNvPr>
          <p:cNvSpPr txBox="1"/>
          <p:nvPr/>
        </p:nvSpPr>
        <p:spPr>
          <a:xfrm>
            <a:off x="3544583" y="575397"/>
            <a:ext cx="540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Normality Check for </a:t>
            </a:r>
            <a:r>
              <a:rPr lang="en-US" b="1" kern="100" dirty="0">
                <a:solidFill>
                  <a:schemeClr val="bg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Numerical </a:t>
            </a:r>
            <a:r>
              <a:rPr lang="en-US" b="1" dirty="0">
                <a:solidFill>
                  <a:schemeClr val="bg1"/>
                </a:solidFill>
              </a:rPr>
              <a:t> Variables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7A1BA2-C4E7-F6EC-5739-C4AC8AD64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899" y="1202944"/>
            <a:ext cx="5799619" cy="51542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7EBEB1-0953-C0BF-DD8F-1D0BAAE80866}"/>
              </a:ext>
            </a:extLst>
          </p:cNvPr>
          <p:cNvSpPr txBox="1"/>
          <p:nvPr/>
        </p:nvSpPr>
        <p:spPr>
          <a:xfrm rot="21129762">
            <a:off x="1131278" y="3402797"/>
            <a:ext cx="599604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All, except one variable, are not normally distributed.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9BB79BA-0684-BD3C-36C6-567E2089A430}"/>
              </a:ext>
            </a:extLst>
          </p:cNvPr>
          <p:cNvSpPr/>
          <p:nvPr/>
        </p:nvSpPr>
        <p:spPr>
          <a:xfrm>
            <a:off x="11363771" y="2260315"/>
            <a:ext cx="699378" cy="536704"/>
          </a:xfrm>
          <a:prstGeom prst="ellipse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  <a:effectLst>
            <a:glow rad="127000">
              <a:srgbClr val="00B0F0">
                <a:alpha val="40000"/>
              </a:srgb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69AC25-9958-28DD-E721-94E68D9C7799}"/>
              </a:ext>
            </a:extLst>
          </p:cNvPr>
          <p:cNvSpPr/>
          <p:nvPr/>
        </p:nvSpPr>
        <p:spPr>
          <a:xfrm flipV="1">
            <a:off x="6879569" y="2606544"/>
            <a:ext cx="1438381" cy="4571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769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9158</TotalTime>
  <Words>854</Words>
  <Application>Microsoft Office PowerPoint</Application>
  <PresentationFormat>宽屏</PresentationFormat>
  <Paragraphs>167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Symbol</vt:lpstr>
      <vt:lpstr>Univers</vt:lpstr>
      <vt:lpstr>GradientVTI</vt:lpstr>
      <vt:lpstr>CREDIT RISK,   SENTIMENT ANALYSIS  &amp;   n.P.S. (net Promoter Score)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24</cp:revision>
  <dcterms:created xsi:type="dcterms:W3CDTF">2025-07-26T01:16:22Z</dcterms:created>
  <dcterms:modified xsi:type="dcterms:W3CDTF">2025-08-14T01:07:13Z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